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12"/>
  </p:notesMasterIdLst>
  <p:sldIdLst>
    <p:sldId id="256" r:id="rId3"/>
    <p:sldId id="417" r:id="rId4"/>
    <p:sldId id="687" r:id="rId5"/>
    <p:sldId id="690" r:id="rId6"/>
    <p:sldId id="641" r:id="rId7"/>
    <p:sldId id="677" r:id="rId8"/>
    <p:sldId id="444" r:id="rId9"/>
    <p:sldId id="442" r:id="rId10"/>
    <p:sldId id="445" r:id="rId11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40.3.50\alopez\Memoria%202020\Graficos\Publicacion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alve\OneDrive%20-%20URV\Escritorio\Presentaci&#243;%20Patronat\taula%20concedits%20patronat%202020%20desemb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40.3.50\alopez\MEM&#210;RIA%202019\Slide%2010%20-%20CEIM\CEIM%20Grafi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40.3.50\recerca%20iispv\MEMORIA%20CIENTIFICA\MEM&#210;RIA%202019\CEIM%20Grafi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29581349060336E-2"/>
          <c:y val="0.13194592671647101"/>
          <c:w val="0.8589151239272661"/>
          <c:h val="0.68591864917632361"/>
        </c:manualLayout>
      </c:layout>
      <c:barChart>
        <c:barDir val="col"/>
        <c:grouping val="clustered"/>
        <c:varyColors val="0"/>
        <c:ser>
          <c:idx val="1"/>
          <c:order val="1"/>
          <c:tx>
            <c:v>Indexed Publications</c:v>
          </c:tx>
          <c:spPr>
            <a:solidFill>
              <a:srgbClr val="B2D2DD"/>
            </a:solidFill>
            <a:ln>
              <a:solidFill>
                <a:srgbClr val="006B8D"/>
              </a:solidFill>
            </a:ln>
            <a:effectLst/>
          </c:spPr>
          <c:invertIfNegative val="0"/>
          <c:cat>
            <c:numRef>
              <c:f>'Gràfiques MEMORIA'!$A$2:$A$7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'Gràfiques MEMORIA'!$C$2:$C$7</c:f>
              <c:numCache>
                <c:formatCode>General</c:formatCode>
                <c:ptCount val="6"/>
                <c:pt idx="0">
                  <c:v>270</c:v>
                </c:pt>
                <c:pt idx="1">
                  <c:v>304</c:v>
                </c:pt>
                <c:pt idx="2">
                  <c:v>282</c:v>
                </c:pt>
                <c:pt idx="3">
                  <c:v>360</c:v>
                </c:pt>
                <c:pt idx="4">
                  <c:v>466</c:v>
                </c:pt>
                <c:pt idx="5">
                  <c:v>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33-4347-B5C8-4B1F0EACB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8384744"/>
        <c:axId val="458383176"/>
      </c:barChart>
      <c:lineChart>
        <c:grouping val="standard"/>
        <c:varyColors val="0"/>
        <c:ser>
          <c:idx val="0"/>
          <c:order val="0"/>
          <c:tx>
            <c:v>Impact Factor</c:v>
          </c:tx>
          <c:spPr>
            <a:ln w="28575" cap="rnd">
              <a:solidFill>
                <a:srgbClr val="006B8D"/>
              </a:solidFill>
              <a:round/>
            </a:ln>
            <a:effectLst/>
          </c:spPr>
          <c:marker>
            <c:symbol val="none"/>
          </c:marker>
          <c:cat>
            <c:numRef>
              <c:f>'Gràfiques MEMORIA'!$A$2:$A$7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'Gràfiques MEMORIA'!$B$2:$B$7</c:f>
              <c:numCache>
                <c:formatCode>General</c:formatCode>
                <c:ptCount val="6"/>
                <c:pt idx="0">
                  <c:v>1073</c:v>
                </c:pt>
                <c:pt idx="1">
                  <c:v>1375</c:v>
                </c:pt>
                <c:pt idx="2">
                  <c:v>1381</c:v>
                </c:pt>
                <c:pt idx="3">
                  <c:v>1765</c:v>
                </c:pt>
                <c:pt idx="4">
                  <c:v>1966</c:v>
                </c:pt>
                <c:pt idx="5">
                  <c:v>2144.9739999999997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33-4347-B5C8-4B1F0EACB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382784"/>
        <c:axId val="458382392"/>
      </c:lineChart>
      <c:valAx>
        <c:axId val="45838317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8384744"/>
        <c:crosses val="max"/>
        <c:crossBetween val="between"/>
      </c:valAx>
      <c:catAx>
        <c:axId val="45838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8383176"/>
        <c:crosses val="autoZero"/>
        <c:auto val="1"/>
        <c:lblAlgn val="ctr"/>
        <c:lblOffset val="100"/>
        <c:noMultiLvlLbl val="0"/>
      </c:catAx>
      <c:valAx>
        <c:axId val="458382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8382784"/>
        <c:crosses val="autoZero"/>
        <c:crossBetween val="between"/>
      </c:valAx>
      <c:catAx>
        <c:axId val="4583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8382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39134944580526"/>
          <c:y val="0.92394109754423703"/>
          <c:w val="0.50241494345917037"/>
          <c:h val="7.3817987265999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b="1"/>
              <a:t>New competitive projects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638888888888888"/>
          <c:y val="0.24319262175561387"/>
          <c:w val="0.81388888888888888"/>
          <c:h val="0.5747947652376785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75462292973149E-2"/>
          <c:y val="5.1534317170297494E-2"/>
          <c:w val="0.96462453770702683"/>
          <c:h val="0.94846568282970256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rgbClr val="6DAABF"/>
            </a:solidFill>
            <a:ln>
              <a:noFill/>
            </a:ln>
            <a:effectLst/>
          </c:spPr>
          <c:invertIfNegative val="0"/>
          <c:val>
            <c:numRef>
              <c:f>Hoja1!$C$1:$C$6</c:f>
              <c:numCache>
                <c:formatCode>0%</c:formatCode>
                <c:ptCount val="6"/>
                <c:pt idx="0">
                  <c:v>1.8604651162790697E-2</c:v>
                </c:pt>
                <c:pt idx="1">
                  <c:v>3.255813953488372E-2</c:v>
                </c:pt>
                <c:pt idx="2">
                  <c:v>0.31627906976744186</c:v>
                </c:pt>
                <c:pt idx="3">
                  <c:v>9.3023255813953487E-3</c:v>
                </c:pt>
                <c:pt idx="4">
                  <c:v>0.46511627906976744</c:v>
                </c:pt>
                <c:pt idx="5">
                  <c:v>0.17674418604651163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6-429F-B4F9-E6C61A24CCF7}"/>
            </c:ext>
          </c:extLst>
        </c:ser>
        <c:ser>
          <c:idx val="1"/>
          <c:order val="1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val>
            <c:numRef>
              <c:f>Hoja1!$D$1:$D$6</c:f>
              <c:numCache>
                <c:formatCode>0%</c:formatCode>
                <c:ptCount val="6"/>
                <c:pt idx="0">
                  <c:v>0.98139534883720936</c:v>
                </c:pt>
                <c:pt idx="1">
                  <c:v>0.96744186046511627</c:v>
                </c:pt>
                <c:pt idx="2">
                  <c:v>0.6837209302325582</c:v>
                </c:pt>
                <c:pt idx="3">
                  <c:v>0.99069767441860468</c:v>
                </c:pt>
                <c:pt idx="4">
                  <c:v>0.53488372093023262</c:v>
                </c:pt>
                <c:pt idx="5">
                  <c:v>0.82325581395348835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06-429F-B4F9-E6C61A24C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1562584"/>
        <c:axId val="16145640"/>
      </c:barChart>
      <c:catAx>
        <c:axId val="301562584"/>
        <c:scaling>
          <c:orientation val="minMax"/>
        </c:scaling>
        <c:delete val="1"/>
        <c:axPos val="l"/>
        <c:majorTickMark val="none"/>
        <c:minorTickMark val="none"/>
        <c:tickLblPos val="nextTo"/>
        <c:crossAx val="16145640"/>
        <c:crosses val="autoZero"/>
        <c:auto val="1"/>
        <c:lblAlgn val="ctr"/>
        <c:lblOffset val="100"/>
        <c:noMultiLvlLbl val="0"/>
      </c:catAx>
      <c:valAx>
        <c:axId val="161456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0156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50352"/>
        <c:axId val="303127400"/>
      </c:barChart>
      <c:catAx>
        <c:axId val="16150352"/>
        <c:scaling>
          <c:orientation val="minMax"/>
        </c:scaling>
        <c:delete val="1"/>
        <c:axPos val="l"/>
        <c:majorTickMark val="none"/>
        <c:minorTickMark val="none"/>
        <c:tickLblPos val="nextTo"/>
        <c:crossAx val="303127400"/>
        <c:crosses val="autoZero"/>
        <c:auto val="1"/>
        <c:lblAlgn val="ctr"/>
        <c:lblOffset val="100"/>
        <c:noMultiLvlLbl val="0"/>
      </c:catAx>
      <c:valAx>
        <c:axId val="3031274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15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8C2FF-AE79-44F1-B5F3-39443786B662}" type="datetimeFigureOut">
              <a:rPr lang="ca-ES" smtClean="0"/>
              <a:t>28/9/2021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3E57C-C778-4DE4-8138-B8D12878908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670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7" t="7163" r="17196" b="9011"/>
          <a:stretch/>
        </p:blipFill>
        <p:spPr>
          <a:xfrm>
            <a:off x="512749" y="247911"/>
            <a:ext cx="1011251" cy="1404000"/>
          </a:xfrm>
          <a:prstGeom prst="rect">
            <a:avLst/>
          </a:prstGeom>
        </p:spPr>
      </p:pic>
      <p:cxnSp>
        <p:nvCxnSpPr>
          <p:cNvPr id="10" name="Conector recto 9"/>
          <p:cNvCxnSpPr/>
          <p:nvPr userDrawn="1"/>
        </p:nvCxnSpPr>
        <p:spPr>
          <a:xfrm flipV="1">
            <a:off x="328246" y="6242539"/>
            <a:ext cx="11497408" cy="20029"/>
          </a:xfrm>
          <a:prstGeom prst="line">
            <a:avLst/>
          </a:prstGeom>
          <a:ln w="28575">
            <a:solidFill>
              <a:srgbClr val="006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2101362" y="365126"/>
            <a:ext cx="9252437" cy="751498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a-ES" dirty="0"/>
          </a:p>
        </p:txBody>
      </p:sp>
      <p:sp>
        <p:nvSpPr>
          <p:cNvPr id="19" name="Marcador de contenido 2"/>
          <p:cNvSpPr>
            <a:spLocks noGrp="1"/>
          </p:cNvSpPr>
          <p:nvPr>
            <p:ph idx="1"/>
          </p:nvPr>
        </p:nvSpPr>
        <p:spPr>
          <a:xfrm>
            <a:off x="759068" y="1772871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308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3F58A93-C2DA-491C-A2B7-A09E9650C84E}" type="datetime1">
              <a:rPr lang="ca-ES" smtClean="0"/>
              <a:t>28/9/2021</a:t>
            </a:fld>
            <a:endParaRPr lang="ca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a-ES"/>
              <a:t>www.iispv.cat  </a:t>
            </a:r>
            <a:endParaRPr lang="ca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350AD-2F9D-43AE-A8F6-45F56E4D96DE}" type="slidenum">
              <a:rPr lang="ca-ES" smtClean="0"/>
              <a:pPr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5877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FE6-969E-4205-8247-74149C558C0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A510-7AD3-4CB6-939E-D38CA9B88D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0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1DB3-29C7-4395-8D5A-69C52E18755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A510-7AD3-4CB6-939E-D38CA9B88D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3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A89E-D7A5-4F11-81F6-A49F9461D2D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A510-7AD3-4CB6-939E-D38CA9B88D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5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726B-9C01-43E5-84BF-D4933B175C0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A510-7AD3-4CB6-939E-D38CA9B88D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50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8143-8F24-4D90-B7E3-EE2FCB6D23A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A510-7AD3-4CB6-939E-D38CA9B88D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3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23DBC-781C-4FF1-AABA-D80E5705110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A510-7AD3-4CB6-939E-D38CA9B88D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1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1362" y="365126"/>
            <a:ext cx="9252437" cy="751498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a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645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4EE043-7B89-49E6-805A-03F2ED8DDCB3}" type="datetime1">
              <a:rPr lang="ca-ES" smtClean="0"/>
              <a:t>28/9/2021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www.iispv.cat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D231-86CA-4C42-9492-9CBFF9A4E8F6}" type="slidenum">
              <a:rPr lang="ca-ES" smtClean="0"/>
              <a:t>‹Nº›</a:t>
            </a:fld>
            <a:endParaRPr lang="ca-ES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759068" y="1772871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4185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1362" y="365126"/>
            <a:ext cx="9252437" cy="751498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a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645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5C9C5A-C79A-4F03-A1A9-622EE8A8425D}" type="datetime1">
              <a:rPr lang="ca-ES" smtClean="0"/>
              <a:t>28/9/2021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www.iispv.cat 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D231-86CA-4C42-9492-9CBFF9A4E8F6}" type="slidenum">
              <a:rPr lang="ca-ES" smtClean="0"/>
              <a:t>‹Nº›</a:t>
            </a:fld>
            <a:endParaRPr lang="ca-ES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759068" y="1772871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1516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s-ES" sz="2200" b="1" kern="120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64577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702336-33D8-4C65-A075-B4C5A20E5BB9}" type="datetime1">
              <a:rPr lang="ca-ES" smtClean="0"/>
              <a:t>28/9/2021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a-ES"/>
              <a:t>www.iispv.cat 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D231-86CA-4C42-9492-9CBFF9A4E8F6}" type="slidenum">
              <a:rPr lang="ca-ES" smtClean="0"/>
              <a:t>‹Nº›</a:t>
            </a:fld>
            <a:endParaRPr lang="ca-ES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101362" y="365126"/>
            <a:ext cx="9252437" cy="751498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ca-ES" dirty="0"/>
          </a:p>
        </p:txBody>
      </p:sp>
      <p:sp>
        <p:nvSpPr>
          <p:cNvPr id="11" name="Marcador de contenido 3"/>
          <p:cNvSpPr>
            <a:spLocks noGrp="1"/>
          </p:cNvSpPr>
          <p:nvPr>
            <p:ph sz="half" idx="13"/>
          </p:nvPr>
        </p:nvSpPr>
        <p:spPr>
          <a:xfrm>
            <a:off x="6179642" y="2525591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3326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832E-107D-435F-8BAB-E3105406851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A510-7AD3-4CB6-939E-D38CA9B88D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1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8AC1-A859-4930-8A5D-39EB0C97F2C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A510-7AD3-4CB6-939E-D38CA9B88D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4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E6915-C271-4D95-B14B-0ABD27C4D29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A510-7AD3-4CB6-939E-D38CA9B88D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5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CA30-496D-4010-A5E6-032BB037DBD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A510-7AD3-4CB6-939E-D38CA9B88D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6A4-A372-4663-ADDB-8D2167E6F18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FA510-7AD3-4CB6-939E-D38CA9B88D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2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934" y="2039188"/>
            <a:ext cx="3650635" cy="3312000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8831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A85D231-86CA-4C42-9492-9CBFF9A4E8F6}" type="slidenum">
              <a:rPr lang="ca-ES" smtClean="0"/>
              <a:pPr/>
              <a:t>‹Nº›</a:t>
            </a:fld>
            <a:endParaRPr lang="ca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7" t="7163" r="17196" b="9011"/>
          <a:stretch/>
        </p:blipFill>
        <p:spPr>
          <a:xfrm>
            <a:off x="512749" y="247911"/>
            <a:ext cx="1011251" cy="1404000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1802423" y="1266093"/>
            <a:ext cx="10102362" cy="8792"/>
          </a:xfrm>
          <a:prstGeom prst="line">
            <a:avLst/>
          </a:prstGeom>
          <a:ln w="28575">
            <a:solidFill>
              <a:srgbClr val="006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 userDrawn="1"/>
        </p:nvCxnSpPr>
        <p:spPr>
          <a:xfrm flipV="1">
            <a:off x="328246" y="6242539"/>
            <a:ext cx="11497408" cy="20029"/>
          </a:xfrm>
          <a:prstGeom prst="line">
            <a:avLst/>
          </a:prstGeom>
          <a:ln w="28575">
            <a:solidFill>
              <a:srgbClr val="0069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ítulo 2"/>
          <p:cNvSpPr txBox="1">
            <a:spLocks/>
          </p:cNvSpPr>
          <p:nvPr userDrawn="1"/>
        </p:nvSpPr>
        <p:spPr>
          <a:xfrm>
            <a:off x="1638300" y="2696430"/>
            <a:ext cx="9144000" cy="165576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30823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210BCA1-1E4D-4746-9F25-1CC28EF8C020}" type="datetime1">
              <a:rPr lang="ca-ES" smtClean="0"/>
              <a:t>28/9/2021</a:t>
            </a:fld>
            <a:endParaRPr lang="ca-ES" dirty="0"/>
          </a:p>
        </p:txBody>
      </p:sp>
      <p:sp>
        <p:nvSpPr>
          <p:cNvPr id="1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00698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a-ES"/>
              <a:t>www.iispv.cat 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7203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57495-A772-46DC-96C6-29D4C8FE5B5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FA510-7AD3-4CB6-939E-D38CA9B88D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4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61693" y="3145125"/>
            <a:ext cx="56596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b="1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MEMÒRIA CIENTÍFICA 2020</a:t>
            </a:r>
          </a:p>
          <a:p>
            <a:pPr algn="ctr"/>
            <a:endParaRPr lang="ca-E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sz="3200" b="1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2020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58" y="1406106"/>
            <a:ext cx="3343108" cy="4680589"/>
          </a:xfrm>
          <a:prstGeom prst="roundRect">
            <a:avLst>
              <a:gd name="adj" fmla="val 11111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0141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754310" y="1782502"/>
            <a:ext cx="10515600" cy="4351338"/>
          </a:xfrm>
        </p:spPr>
        <p:txBody>
          <a:bodyPr/>
          <a:lstStyle/>
          <a:p>
            <a:r>
              <a:rPr lang="ca-ES" b="1" u="sng" dirty="0" err="1"/>
              <a:t>Summary</a:t>
            </a:r>
            <a:r>
              <a:rPr lang="ca-ES" b="1" u="sng" dirty="0"/>
              <a:t> 2020</a:t>
            </a:r>
            <a:endParaRPr lang="ca-ES" b="1" dirty="0">
              <a:solidFill>
                <a:srgbClr val="00698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ca-ES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 </a:t>
            </a:r>
            <a:r>
              <a:rPr lang="ca-ES" sz="1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</a:t>
            </a:r>
            <a:r>
              <a:rPr lang="ca-ES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groups</a:t>
            </a:r>
            <a:endParaRPr lang="ca-ES" sz="1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ca-ES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(17 </a:t>
            </a:r>
            <a:r>
              <a:rPr lang="ca-ES" sz="1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consolidated</a:t>
            </a:r>
            <a:endParaRPr lang="ca-ES" sz="1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ca-ES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1 </a:t>
            </a:r>
            <a:r>
              <a:rPr lang="ca-ES" sz="1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emerging</a:t>
            </a:r>
            <a:r>
              <a:rPr lang="ca-ES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0" indent="0">
              <a:buNone/>
            </a:pPr>
            <a:endParaRPr lang="ca-ES" sz="1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ca-ES" sz="1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AutoNum type="arabicPlain" startAt="402"/>
            </a:pPr>
            <a:r>
              <a:rPr lang="ca-ES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People</a:t>
            </a:r>
            <a:r>
              <a:rPr lang="ca-ES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devoted</a:t>
            </a:r>
            <a:r>
              <a:rPr lang="ca-ES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ca-ES" sz="1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</a:t>
            </a:r>
            <a:endParaRPr lang="ca-ES" sz="1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ca-ES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47 </a:t>
            </a:r>
            <a:r>
              <a:rPr lang="ca-ES" sz="1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affiliated</a:t>
            </a:r>
            <a:r>
              <a:rPr lang="ca-ES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sz="18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researchers</a:t>
            </a:r>
            <a:endParaRPr lang="ca-ES" sz="1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8BC1AB-B92E-4BBF-B5D6-F74317EF2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62" y="1673007"/>
            <a:ext cx="6871441" cy="2811044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4B939B47-6F88-420B-ABD0-EB41FEB877EB}"/>
              </a:ext>
            </a:extLst>
          </p:cNvPr>
          <p:cNvSpPr/>
          <p:nvPr/>
        </p:nvSpPr>
        <p:spPr>
          <a:xfrm>
            <a:off x="488831" y="3429000"/>
            <a:ext cx="5060272" cy="2260265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0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uadroTexto 1">
            <a:extLst>
              <a:ext uri="{FF2B5EF4-FFF2-40B4-BE49-F238E27FC236}">
                <a16:creationId xmlns:a16="http://schemas.microsoft.com/office/drawing/2014/main" id="{C0C7623F-30B3-473C-8E9F-97DF9D12F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42" y="2036762"/>
            <a:ext cx="17903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es-ES" b="1" dirty="0" err="1">
                <a:latin typeface="Verdana" panose="020B0604030504040204" pitchFamily="34" charset="0"/>
                <a:ea typeface="Verdana" panose="020B0604030504040204" pitchFamily="34" charset="0"/>
              </a:rPr>
              <a:t>Publications</a:t>
            </a:r>
            <a:r>
              <a:rPr lang="ca-ES" altLang="es-ES" b="1" dirty="0">
                <a:latin typeface="Verdana" panose="020B0604030504040204" pitchFamily="34" charset="0"/>
                <a:ea typeface="Verdana" panose="020B0604030504040204" pitchFamily="34" charset="0"/>
              </a:rPr>
              <a:t> 2020</a:t>
            </a:r>
          </a:p>
        </p:txBody>
      </p:sp>
      <p:sp>
        <p:nvSpPr>
          <p:cNvPr id="30725" name="CuadroTexto 5">
            <a:extLst>
              <a:ext uri="{FF2B5EF4-FFF2-40B4-BE49-F238E27FC236}">
                <a16:creationId xmlns:a16="http://schemas.microsoft.com/office/drawing/2014/main" id="{7A040CEC-7FB2-478D-B17D-47834CF00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4818063"/>
            <a:ext cx="190341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1600">
                <a:solidFill>
                  <a:srgbClr val="006B8D"/>
                </a:solidFill>
                <a:latin typeface="Corbel" panose="020B0503020204020204" pitchFamily="34" charset="0"/>
              </a:rPr>
              <a:t>Publications</a:t>
            </a:r>
          </a:p>
        </p:txBody>
      </p:sp>
      <p:sp>
        <p:nvSpPr>
          <p:cNvPr id="30726" name="CuadroTexto 7">
            <a:extLst>
              <a:ext uri="{FF2B5EF4-FFF2-40B4-BE49-F238E27FC236}">
                <a16:creationId xmlns:a16="http://schemas.microsoft.com/office/drawing/2014/main" id="{F7B371C0-B904-4D6A-B1F8-AFE78A59E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4821238"/>
            <a:ext cx="1905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1600">
                <a:solidFill>
                  <a:srgbClr val="006B8D"/>
                </a:solidFill>
                <a:latin typeface="Corbel" panose="020B0503020204020204" pitchFamily="34" charset="0"/>
              </a:rPr>
              <a:t>Mean IF</a:t>
            </a:r>
          </a:p>
        </p:txBody>
      </p:sp>
      <p:sp>
        <p:nvSpPr>
          <p:cNvPr id="30727" name="CuadroTexto 9">
            <a:extLst>
              <a:ext uri="{FF2B5EF4-FFF2-40B4-BE49-F238E27FC236}">
                <a16:creationId xmlns:a16="http://schemas.microsoft.com/office/drawing/2014/main" id="{23A8EC6F-5DFA-4E04-816F-544697A5E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563" y="4818063"/>
            <a:ext cx="19050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1600">
                <a:solidFill>
                  <a:srgbClr val="006B8D"/>
                </a:solidFill>
                <a:latin typeface="Corbel" panose="020B0503020204020204" pitchFamily="34" charset="0"/>
              </a:rPr>
              <a:t>Acumulated IF</a:t>
            </a:r>
          </a:p>
        </p:txBody>
      </p:sp>
      <p:sp>
        <p:nvSpPr>
          <p:cNvPr id="30728" name="CuadroTexto 10">
            <a:extLst>
              <a:ext uri="{FF2B5EF4-FFF2-40B4-BE49-F238E27FC236}">
                <a16:creationId xmlns:a16="http://schemas.microsoft.com/office/drawing/2014/main" id="{53CCE567-DB76-4403-AA3A-1C6360B9B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976" y="4818063"/>
            <a:ext cx="190341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1600">
                <a:solidFill>
                  <a:srgbClr val="006B8D"/>
                </a:solidFill>
                <a:latin typeface="Corbel" panose="020B0503020204020204" pitchFamily="34" charset="0"/>
              </a:rPr>
              <a:t>Q1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2E8BC96-815C-4893-AE12-8EBC10A47DB5}"/>
              </a:ext>
            </a:extLst>
          </p:cNvPr>
          <p:cNvSpPr/>
          <p:nvPr/>
        </p:nvSpPr>
        <p:spPr>
          <a:xfrm>
            <a:off x="5073650" y="5146675"/>
            <a:ext cx="939800" cy="947738"/>
          </a:xfrm>
          <a:prstGeom prst="ellipse">
            <a:avLst/>
          </a:prstGeom>
          <a:solidFill>
            <a:srgbClr val="006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76103086-8EFD-44FE-AD5A-5BCC4D880E07}"/>
              </a:ext>
            </a:extLst>
          </p:cNvPr>
          <p:cNvSpPr/>
          <p:nvPr/>
        </p:nvSpPr>
        <p:spPr>
          <a:xfrm>
            <a:off x="3657600" y="5146675"/>
            <a:ext cx="939800" cy="947738"/>
          </a:xfrm>
          <a:prstGeom prst="ellipse">
            <a:avLst/>
          </a:prstGeom>
          <a:solidFill>
            <a:srgbClr val="006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42AA92B-BDCA-4A37-96B4-4930337EC939}"/>
              </a:ext>
            </a:extLst>
          </p:cNvPr>
          <p:cNvSpPr/>
          <p:nvPr/>
        </p:nvSpPr>
        <p:spPr>
          <a:xfrm>
            <a:off x="6543675" y="5146675"/>
            <a:ext cx="939800" cy="947738"/>
          </a:xfrm>
          <a:prstGeom prst="ellipse">
            <a:avLst/>
          </a:prstGeom>
          <a:solidFill>
            <a:srgbClr val="006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CF4CBE8-0F6D-4F7C-A258-15F2E5E85946}"/>
              </a:ext>
            </a:extLst>
          </p:cNvPr>
          <p:cNvSpPr/>
          <p:nvPr/>
        </p:nvSpPr>
        <p:spPr>
          <a:xfrm>
            <a:off x="7948613" y="5146675"/>
            <a:ext cx="939800" cy="947738"/>
          </a:xfrm>
          <a:prstGeom prst="ellipse">
            <a:avLst/>
          </a:prstGeom>
          <a:solidFill>
            <a:srgbClr val="006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733" name="CuadroTexto 18">
            <a:extLst>
              <a:ext uri="{FF2B5EF4-FFF2-40B4-BE49-F238E27FC236}">
                <a16:creationId xmlns:a16="http://schemas.microsoft.com/office/drawing/2014/main" id="{6154691E-582C-491E-A1F2-2D1DB6681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89563"/>
            <a:ext cx="93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dirty="0">
                <a:solidFill>
                  <a:schemeClr val="bg1"/>
                </a:solidFill>
                <a:latin typeface="Corbel" panose="020B0503020204020204" pitchFamily="34" charset="0"/>
              </a:rPr>
              <a:t>492</a:t>
            </a:r>
          </a:p>
        </p:txBody>
      </p:sp>
      <p:sp>
        <p:nvSpPr>
          <p:cNvPr id="30734" name="CuadroTexto 19">
            <a:extLst>
              <a:ext uri="{FF2B5EF4-FFF2-40B4-BE49-F238E27FC236}">
                <a16:creationId xmlns:a16="http://schemas.microsoft.com/office/drawing/2014/main" id="{709C9FBE-4730-4594-86A9-12B7BFE55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89" y="5378451"/>
            <a:ext cx="1381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dirty="0">
                <a:solidFill>
                  <a:schemeClr val="bg1"/>
                </a:solidFill>
                <a:latin typeface="Corbel" panose="020B0503020204020204" pitchFamily="34" charset="0"/>
              </a:rPr>
              <a:t>4,360</a:t>
            </a:r>
          </a:p>
        </p:txBody>
      </p:sp>
      <p:sp>
        <p:nvSpPr>
          <p:cNvPr id="30735" name="CuadroTexto 20">
            <a:extLst>
              <a:ext uri="{FF2B5EF4-FFF2-40B4-BE49-F238E27FC236}">
                <a16:creationId xmlns:a16="http://schemas.microsoft.com/office/drawing/2014/main" id="{6C351247-4C43-4907-86DA-70AFFDFDF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4" y="5376863"/>
            <a:ext cx="1381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dirty="0">
                <a:solidFill>
                  <a:schemeClr val="bg1"/>
                </a:solidFill>
                <a:latin typeface="Corbel" panose="020B0503020204020204" pitchFamily="34" charset="0"/>
              </a:rPr>
              <a:t>2.145</a:t>
            </a:r>
          </a:p>
        </p:txBody>
      </p:sp>
      <p:sp>
        <p:nvSpPr>
          <p:cNvPr id="30736" name="CuadroTexto 21">
            <a:extLst>
              <a:ext uri="{FF2B5EF4-FFF2-40B4-BE49-F238E27FC236}">
                <a16:creationId xmlns:a16="http://schemas.microsoft.com/office/drawing/2014/main" id="{84EDC8A6-1414-45A4-BFFB-DEAC42E1F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951" y="5253039"/>
            <a:ext cx="1381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ES" sz="2400" dirty="0">
                <a:solidFill>
                  <a:schemeClr val="bg1"/>
                </a:solidFill>
                <a:latin typeface="Corbel" panose="020B0503020204020204" pitchFamily="34" charset="0"/>
              </a:rPr>
              <a:t>341</a:t>
            </a:r>
            <a:endParaRPr lang="es-ES" altLang="es-ES" sz="4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s-ES" altLang="es-ES" sz="1600" dirty="0">
                <a:solidFill>
                  <a:schemeClr val="bg1"/>
                </a:solidFill>
                <a:latin typeface="Corbel" panose="020B0503020204020204" pitchFamily="34" charset="0"/>
              </a:rPr>
              <a:t>(69%)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963021"/>
              </p:ext>
            </p:extLst>
          </p:nvPr>
        </p:nvGraphicFramePr>
        <p:xfrm>
          <a:off x="2743200" y="1571625"/>
          <a:ext cx="6761017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FF848FB-C2F9-4086-A40D-F3DA8C9117D8}"/>
              </a:ext>
            </a:extLst>
          </p:cNvPr>
          <p:cNvSpPr txBox="1"/>
          <p:nvPr/>
        </p:nvSpPr>
        <p:spPr>
          <a:xfrm>
            <a:off x="864577" y="1771351"/>
            <a:ext cx="5231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National</a:t>
            </a: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competitive</a:t>
            </a: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projects</a:t>
            </a: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2020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3CAFF088-26D1-4333-8CEF-7066C27B8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851578"/>
              </p:ext>
            </p:extLst>
          </p:nvPr>
        </p:nvGraphicFramePr>
        <p:xfrm>
          <a:off x="6096000" y="1464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839FBB0B-012C-4A8C-B5F1-BB3153CEC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967" y="2441120"/>
            <a:ext cx="6273800" cy="376302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4395806-EBDF-43F7-9B4D-A62A59E2E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263" y="2396024"/>
            <a:ext cx="6036099" cy="362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5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>
            <a:extLst>
              <a:ext uri="{FF2B5EF4-FFF2-40B4-BE49-F238E27FC236}">
                <a16:creationId xmlns:a16="http://schemas.microsoft.com/office/drawing/2014/main" id="{98923F06-A4CC-449E-85D2-4193364A85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706956" y="1322659"/>
            <a:ext cx="6275388" cy="954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altLang="ca-ES" sz="2000" dirty="0">
                <a:latin typeface="Verdana" panose="020B0604030504040204" pitchFamily="34" charset="0"/>
                <a:ea typeface="Verdana" panose="020B0604030504040204" pitchFamily="34" charset="0"/>
              </a:rPr>
              <a:t>International </a:t>
            </a:r>
            <a:r>
              <a:rPr lang="ca-ES" altLang="ca-E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Projects</a:t>
            </a:r>
            <a:r>
              <a:rPr lang="ca-ES" altLang="ca-ES" sz="2000" dirty="0">
                <a:latin typeface="Verdana" panose="020B0604030504040204" pitchFamily="34" charset="0"/>
                <a:ea typeface="Verdana" panose="020B0604030504040204" pitchFamily="34" charset="0"/>
              </a:rPr>
              <a:t> 2020</a:t>
            </a:r>
            <a:br>
              <a:rPr lang="ca-ES" altLang="ca-ES" dirty="0"/>
            </a:br>
            <a:r>
              <a:rPr lang="ca-ES" altLang="ca-ES" dirty="0"/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67F4DD-2AFA-41E8-895A-9F8EE274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657" y="1914943"/>
            <a:ext cx="4052599" cy="30281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73CF407-00E2-4D28-99F1-066D5EA58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05" y="5057686"/>
            <a:ext cx="5836804" cy="946509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79836CB1-1722-4380-A930-6E199BF0CD19}"/>
              </a:ext>
            </a:extLst>
          </p:cNvPr>
          <p:cNvSpPr txBox="1">
            <a:spLocks/>
          </p:cNvSpPr>
          <p:nvPr/>
        </p:nvSpPr>
        <p:spPr bwMode="auto">
          <a:xfrm>
            <a:off x="7467600" y="2608930"/>
            <a:ext cx="6275388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ca-ES" altLang="ca-E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Active</a:t>
            </a:r>
            <a:r>
              <a:rPr lang="ca-ES" altLang="ca-E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a-ES" altLang="ca-E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projects</a:t>
            </a:r>
            <a:br>
              <a:rPr lang="ca-ES" altLang="ca-ES" dirty="0"/>
            </a:br>
            <a:r>
              <a:rPr lang="ca-ES" altLang="ca-ES" dirty="0"/>
              <a:t> </a:t>
            </a:r>
          </a:p>
        </p:txBody>
      </p:sp>
      <p:graphicFrame>
        <p:nvGraphicFramePr>
          <p:cNvPr id="18" name="Marcador de contenido 6">
            <a:extLst>
              <a:ext uri="{FF2B5EF4-FFF2-40B4-BE49-F238E27FC236}">
                <a16:creationId xmlns:a16="http://schemas.microsoft.com/office/drawing/2014/main" id="{21DF5E59-3402-4042-976E-6D15718342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011142"/>
              </p:ext>
            </p:extLst>
          </p:nvPr>
        </p:nvGraphicFramePr>
        <p:xfrm>
          <a:off x="7768901" y="3273297"/>
          <a:ext cx="3270574" cy="2528962"/>
        </p:xfrm>
        <a:graphic>
          <a:graphicData uri="http://schemas.openxmlformats.org/drawingml/2006/table">
            <a:tbl>
              <a:tblPr/>
              <a:tblGrid>
                <a:gridCol w="107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00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715" marR="5715" marT="57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Active </a:t>
                      </a:r>
                      <a:r>
                        <a:rPr lang="es-E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Projects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715" marR="5715" marT="57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Funding</a:t>
                      </a:r>
                      <a:endParaRPr lang="es-ES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715" marR="5715" marT="57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7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2017</a:t>
                      </a:r>
                    </a:p>
                  </a:txBody>
                  <a:tcPr marL="5715" marR="5715" marT="57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200000"/>
                        </a:lnSpc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          220.447 €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7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2018</a:t>
                      </a:r>
                    </a:p>
                  </a:txBody>
                  <a:tcPr marL="5715" marR="5715" marT="57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200000"/>
                        </a:lnSpc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          172.367 €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7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2019</a:t>
                      </a:r>
                    </a:p>
                  </a:txBody>
                  <a:tcPr marL="5715" marR="5715" marT="57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200000"/>
                        </a:lnSpc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          230.089€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7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</a:t>
                      </a:r>
                    </a:p>
                  </a:txBody>
                  <a:tcPr marL="5715" marR="5715" marT="57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200000"/>
                        </a:lnSpc>
                      </a:pP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          339.879€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D097BAE-992F-45A7-AB0A-B68263906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654229"/>
              </p:ext>
            </p:extLst>
          </p:nvPr>
        </p:nvGraphicFramePr>
        <p:xfrm>
          <a:off x="1048490" y="1724679"/>
          <a:ext cx="4473421" cy="3463382"/>
        </p:xfrm>
        <a:graphic>
          <a:graphicData uri="http://schemas.openxmlformats.org/drawingml/2006/table">
            <a:tbl>
              <a:tblPr/>
              <a:tblGrid>
                <a:gridCol w="1935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66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New </a:t>
                      </a:r>
                      <a:r>
                        <a:rPr lang="es-E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clinical</a:t>
                      </a:r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trials</a:t>
                      </a:r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and </a:t>
                      </a:r>
                      <a:r>
                        <a:rPr lang="es-E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studies</a:t>
                      </a:r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06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CLINICAL TRIALS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OTHER STUDIES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Phases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Phase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Phase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Phase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0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Others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D227B35-2DB9-407A-9945-534339FF5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07484"/>
              </p:ext>
            </p:extLst>
          </p:nvPr>
        </p:nvGraphicFramePr>
        <p:xfrm>
          <a:off x="6536511" y="1724679"/>
          <a:ext cx="4606999" cy="3536852"/>
        </p:xfrm>
        <a:graphic>
          <a:graphicData uri="http://schemas.openxmlformats.org/drawingml/2006/table">
            <a:tbl>
              <a:tblPr/>
              <a:tblGrid>
                <a:gridCol w="2441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7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08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Active </a:t>
                      </a:r>
                      <a:r>
                        <a:rPr lang="es-E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clinical</a:t>
                      </a:r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es-E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trials</a:t>
                      </a:r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and </a:t>
                      </a:r>
                      <a:r>
                        <a:rPr lang="es-E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studies</a:t>
                      </a:r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 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9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9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CLINICAL TRIALS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OTHER STUDIES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60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9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Phases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Phase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9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Phase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I-II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9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Phase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9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Phase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9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Phase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IV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602"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Others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331541" y="1024243"/>
          <a:ext cx="7953815" cy="501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1"/>
            <a:ext cx="4305300" cy="365124"/>
          </a:xfrm>
          <a:prstGeom prst="rect">
            <a:avLst/>
          </a:prstGeom>
          <a:solidFill>
            <a:srgbClr val="006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678628" y="554918"/>
          <a:ext cx="8244840" cy="2778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ángulo 8"/>
          <p:cNvSpPr/>
          <p:nvPr/>
        </p:nvSpPr>
        <p:spPr>
          <a:xfrm>
            <a:off x="678628" y="498197"/>
            <a:ext cx="8052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6B8D"/>
                </a:solidFill>
                <a:latin typeface="Corbel" panose="020B0503020204020204" pitchFamily="34" charset="0"/>
              </a:rPr>
              <a:t>Ethical Committee for Clinical Research </a:t>
            </a:r>
            <a:endParaRPr lang="es-ES" sz="3600" b="1" dirty="0">
              <a:solidFill>
                <a:srgbClr val="006B8D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813643" y="3008430"/>
            <a:ext cx="2909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Pharmacological</a:t>
            </a:r>
            <a:r>
              <a:rPr lang="es-ES" sz="2000" b="1" dirty="0">
                <a:solidFill>
                  <a:srgbClr val="006B8D"/>
                </a:solidFill>
                <a:latin typeface="Corbel" panose="020B0503020204020204" pitchFamily="34" charset="0"/>
              </a:rPr>
              <a:t> </a:t>
            </a:r>
            <a:r>
              <a:rPr lang="es-ES" sz="20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Studies</a:t>
            </a:r>
            <a:endParaRPr lang="es-ES" sz="2000" b="1" dirty="0">
              <a:solidFill>
                <a:srgbClr val="006B8D"/>
              </a:solidFill>
              <a:latin typeface="Corbel" panose="020B0503020204020204" pitchFamily="34" charset="0"/>
            </a:endParaRPr>
          </a:p>
          <a:p>
            <a:pPr algn="ctr"/>
            <a:r>
              <a:rPr lang="es-ES" sz="2000" b="1" dirty="0">
                <a:solidFill>
                  <a:srgbClr val="006B8D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8998291" y="3660358"/>
            <a:ext cx="2626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Observational</a:t>
            </a:r>
            <a:r>
              <a:rPr lang="es-ES" sz="2000" b="1" dirty="0">
                <a:solidFill>
                  <a:srgbClr val="006B8D"/>
                </a:solidFill>
                <a:latin typeface="Corbel" panose="020B0503020204020204" pitchFamily="34" charset="0"/>
              </a:rPr>
              <a:t> </a:t>
            </a:r>
            <a:r>
              <a:rPr lang="es-ES" sz="20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Studies</a:t>
            </a:r>
            <a:endParaRPr lang="es-ES" sz="2000" b="1" dirty="0">
              <a:solidFill>
                <a:srgbClr val="006B8D"/>
              </a:solidFill>
              <a:latin typeface="Corbel" panose="020B0503020204020204" pitchFamily="34" charset="0"/>
            </a:endParaRPr>
          </a:p>
          <a:p>
            <a:pPr algn="ctr"/>
            <a:r>
              <a:rPr lang="es-ES" sz="2000" b="1" dirty="0">
                <a:solidFill>
                  <a:srgbClr val="006B8D"/>
                </a:solidFill>
                <a:latin typeface="Corbel" panose="020B0503020204020204" pitchFamily="34" charset="0"/>
              </a:rPr>
              <a:t>68</a:t>
            </a:r>
            <a:endParaRPr lang="es-ES" sz="2400" b="1" dirty="0">
              <a:solidFill>
                <a:srgbClr val="006B8D"/>
              </a:solidFill>
              <a:latin typeface="Corbel" panose="020B0503020204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905017" y="5316640"/>
            <a:ext cx="28823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Clinical</a:t>
            </a:r>
            <a:r>
              <a:rPr lang="es-ES" sz="2000" b="1" dirty="0">
                <a:solidFill>
                  <a:srgbClr val="006B8D"/>
                </a:solidFill>
                <a:latin typeface="Corbel" panose="020B0503020204020204" pitchFamily="34" charset="0"/>
              </a:rPr>
              <a:t> </a:t>
            </a:r>
            <a:r>
              <a:rPr lang="es-ES" sz="20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Trials</a:t>
            </a:r>
            <a:r>
              <a:rPr lang="es-ES" sz="2000" b="1" dirty="0">
                <a:solidFill>
                  <a:srgbClr val="006B8D"/>
                </a:solidFill>
                <a:latin typeface="Corbel" panose="020B0503020204020204" pitchFamily="34" charset="0"/>
              </a:rPr>
              <a:t> </a:t>
            </a:r>
            <a:r>
              <a:rPr lang="es-ES" sz="20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with</a:t>
            </a:r>
            <a:r>
              <a:rPr lang="es-ES" sz="2000" b="1" dirty="0">
                <a:solidFill>
                  <a:srgbClr val="006B8D"/>
                </a:solidFill>
                <a:latin typeface="Corbel" panose="020B0503020204020204" pitchFamily="34" charset="0"/>
              </a:rPr>
              <a:t> </a:t>
            </a:r>
            <a:r>
              <a:rPr lang="es-ES" sz="20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drugs</a:t>
            </a:r>
            <a:r>
              <a:rPr lang="es-ES" sz="2000" b="1" dirty="0">
                <a:solidFill>
                  <a:srgbClr val="006B8D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s-ES" sz="2000" b="1" dirty="0">
                <a:solidFill>
                  <a:srgbClr val="006B8D"/>
                </a:solidFill>
                <a:latin typeface="Corbel" panose="020B0503020204020204" pitchFamily="34" charset="0"/>
              </a:rPr>
              <a:t>4</a:t>
            </a:r>
            <a:endParaRPr lang="es-ES" sz="2400" b="1" dirty="0">
              <a:solidFill>
                <a:srgbClr val="006B8D"/>
              </a:solidFill>
              <a:latin typeface="Corbel" panose="020B0503020204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013892" y="2197447"/>
            <a:ext cx="2664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Other</a:t>
            </a:r>
            <a:r>
              <a:rPr lang="es-ES" sz="2000" b="1" dirty="0">
                <a:solidFill>
                  <a:srgbClr val="006B8D"/>
                </a:solidFill>
                <a:latin typeface="Corbel" panose="020B0503020204020204" pitchFamily="34" charset="0"/>
              </a:rPr>
              <a:t> </a:t>
            </a:r>
            <a:r>
              <a:rPr lang="es-ES" sz="20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invasive</a:t>
            </a:r>
            <a:r>
              <a:rPr lang="es-ES" sz="2000" b="1" dirty="0">
                <a:solidFill>
                  <a:srgbClr val="006B8D"/>
                </a:solidFill>
                <a:latin typeface="Corbel" panose="020B0503020204020204" pitchFamily="34" charset="0"/>
              </a:rPr>
              <a:t> </a:t>
            </a:r>
            <a:r>
              <a:rPr lang="es-ES" sz="20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Studies</a:t>
            </a:r>
            <a:endParaRPr lang="es-ES" sz="2000" b="1" dirty="0">
              <a:solidFill>
                <a:srgbClr val="006B8D"/>
              </a:solidFill>
              <a:latin typeface="Corbel" panose="020B0503020204020204" pitchFamily="34" charset="0"/>
            </a:endParaRPr>
          </a:p>
          <a:p>
            <a:pPr algn="ctr"/>
            <a:r>
              <a:rPr lang="es-ES" sz="2000" b="1" dirty="0">
                <a:solidFill>
                  <a:srgbClr val="006B8D"/>
                </a:solidFill>
                <a:latin typeface="Corbel" panose="020B0503020204020204" pitchFamily="34" charset="0"/>
              </a:rPr>
              <a:t>100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9838328" y="1468378"/>
            <a:ext cx="946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Others</a:t>
            </a:r>
            <a:endParaRPr lang="es-ES" sz="2000" b="1" dirty="0">
              <a:solidFill>
                <a:srgbClr val="006B8D"/>
              </a:solidFill>
              <a:latin typeface="Corbel" panose="020B0503020204020204" pitchFamily="34" charset="0"/>
            </a:endParaRPr>
          </a:p>
          <a:p>
            <a:pPr algn="ctr"/>
            <a:r>
              <a:rPr lang="es-ES" sz="2000" b="1" dirty="0">
                <a:solidFill>
                  <a:srgbClr val="006B8D"/>
                </a:solidFill>
                <a:latin typeface="Corbel" panose="020B0503020204020204" pitchFamily="34" charset="0"/>
              </a:rPr>
              <a:t>35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802455" y="1364574"/>
            <a:ext cx="1381125" cy="612000"/>
            <a:chOff x="4148510" y="1207379"/>
            <a:chExt cx="1381125" cy="612000"/>
          </a:xfrm>
        </p:grpSpPr>
        <p:sp>
          <p:nvSpPr>
            <p:cNvPr id="15" name="Elipse 14"/>
            <p:cNvSpPr>
              <a:spLocks noChangeAspect="1"/>
            </p:cNvSpPr>
            <p:nvPr/>
          </p:nvSpPr>
          <p:spPr>
            <a:xfrm>
              <a:off x="4533073" y="1207379"/>
              <a:ext cx="612000" cy="612000"/>
            </a:xfrm>
            <a:prstGeom prst="ellipse">
              <a:avLst/>
            </a:prstGeom>
            <a:solidFill>
              <a:srgbClr val="006B8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4148510" y="1328713"/>
              <a:ext cx="1381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prstClr val="white"/>
                  </a:solidFill>
                  <a:latin typeface="Corbel" panose="020B0503020204020204" pitchFamily="34" charset="0"/>
                </a:rPr>
                <a:t>18%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2799018" y="3723068"/>
            <a:ext cx="1381125" cy="612000"/>
            <a:chOff x="4148510" y="1207379"/>
            <a:chExt cx="1381125" cy="612000"/>
          </a:xfrm>
        </p:grpSpPr>
        <p:sp>
          <p:nvSpPr>
            <p:cNvPr id="19" name="Elipse 18"/>
            <p:cNvSpPr>
              <a:spLocks noChangeAspect="1"/>
            </p:cNvSpPr>
            <p:nvPr/>
          </p:nvSpPr>
          <p:spPr>
            <a:xfrm>
              <a:off x="4533073" y="1207379"/>
              <a:ext cx="612000" cy="612000"/>
            </a:xfrm>
            <a:prstGeom prst="ellipse">
              <a:avLst/>
            </a:prstGeom>
            <a:solidFill>
              <a:srgbClr val="006B8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4148510" y="1328713"/>
              <a:ext cx="1381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prstClr val="white"/>
                  </a:solidFill>
                  <a:latin typeface="Corbel" panose="020B0503020204020204" pitchFamily="34" charset="0"/>
                </a:rPr>
                <a:t>32%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36193" y="2922197"/>
            <a:ext cx="1381125" cy="612000"/>
            <a:chOff x="4272284" y="886672"/>
            <a:chExt cx="1381125" cy="612000"/>
          </a:xfrm>
        </p:grpSpPr>
        <p:sp>
          <p:nvSpPr>
            <p:cNvPr id="22" name="Elipse 21"/>
            <p:cNvSpPr>
              <a:spLocks noChangeAspect="1"/>
            </p:cNvSpPr>
            <p:nvPr/>
          </p:nvSpPr>
          <p:spPr>
            <a:xfrm>
              <a:off x="4656847" y="886672"/>
              <a:ext cx="612000" cy="612000"/>
            </a:xfrm>
            <a:prstGeom prst="ellipse">
              <a:avLst/>
            </a:prstGeom>
            <a:solidFill>
              <a:srgbClr val="006B8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4272284" y="986675"/>
              <a:ext cx="1381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prstClr val="white"/>
                  </a:solidFill>
                  <a:latin typeface="Corbel" panose="020B0503020204020204" pitchFamily="34" charset="0"/>
                </a:rPr>
                <a:t>1%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4014071" y="2193716"/>
            <a:ext cx="1381125" cy="612000"/>
            <a:chOff x="4148510" y="1207379"/>
            <a:chExt cx="1381125" cy="612000"/>
          </a:xfrm>
        </p:grpSpPr>
        <p:sp>
          <p:nvSpPr>
            <p:cNvPr id="25" name="Elipse 24"/>
            <p:cNvSpPr>
              <a:spLocks noChangeAspect="1"/>
            </p:cNvSpPr>
            <p:nvPr/>
          </p:nvSpPr>
          <p:spPr>
            <a:xfrm>
              <a:off x="4533073" y="1207379"/>
              <a:ext cx="612000" cy="612000"/>
            </a:xfrm>
            <a:prstGeom prst="ellipse">
              <a:avLst/>
            </a:prstGeom>
            <a:solidFill>
              <a:srgbClr val="006B8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4148510" y="1328713"/>
              <a:ext cx="1381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prstClr val="white"/>
                  </a:solidFill>
                  <a:latin typeface="Corbel" panose="020B0503020204020204" pitchFamily="34" charset="0"/>
                </a:rPr>
                <a:t>47%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18419" y="4525105"/>
            <a:ext cx="1381125" cy="612000"/>
            <a:chOff x="4148510" y="1207379"/>
            <a:chExt cx="1381125" cy="612000"/>
          </a:xfrm>
        </p:grpSpPr>
        <p:sp>
          <p:nvSpPr>
            <p:cNvPr id="28" name="Elipse 27"/>
            <p:cNvSpPr>
              <a:spLocks noChangeAspect="1"/>
            </p:cNvSpPr>
            <p:nvPr/>
          </p:nvSpPr>
          <p:spPr>
            <a:xfrm>
              <a:off x="4533073" y="1207379"/>
              <a:ext cx="612000" cy="612000"/>
            </a:xfrm>
            <a:prstGeom prst="ellipse">
              <a:avLst/>
            </a:prstGeom>
            <a:solidFill>
              <a:srgbClr val="006B8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4148510" y="1328713"/>
              <a:ext cx="1381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prstClr val="white"/>
                  </a:solidFill>
                  <a:latin typeface="Corbel" panose="020B0503020204020204" pitchFamily="34" charset="0"/>
                </a:rPr>
                <a:t>3%</a:t>
              </a:r>
            </a:p>
          </p:txBody>
        </p:sp>
      </p:grpSp>
      <p:sp>
        <p:nvSpPr>
          <p:cNvPr id="32" name="Rectángulo 31"/>
          <p:cNvSpPr/>
          <p:nvPr/>
        </p:nvSpPr>
        <p:spPr>
          <a:xfrm>
            <a:off x="9485918" y="6027003"/>
            <a:ext cx="1786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6B8D"/>
                </a:solidFill>
                <a:latin typeface="Corbel" panose="020B0503020204020204" pitchFamily="34" charset="0"/>
              </a:rPr>
              <a:t>TOTAL</a:t>
            </a:r>
          </a:p>
          <a:p>
            <a:pPr algn="ctr"/>
            <a:r>
              <a:rPr lang="es-ES" sz="2400" b="1" dirty="0">
                <a:solidFill>
                  <a:srgbClr val="006B8D"/>
                </a:solidFill>
                <a:latin typeface="Corbel" panose="020B0503020204020204" pitchFamily="34" charset="0"/>
              </a:rPr>
              <a:t>215</a:t>
            </a:r>
          </a:p>
        </p:txBody>
      </p:sp>
      <p:sp>
        <p:nvSpPr>
          <p:cNvPr id="33" name="Anillo 32"/>
          <p:cNvSpPr/>
          <p:nvPr/>
        </p:nvSpPr>
        <p:spPr>
          <a:xfrm>
            <a:off x="6015828" y="4977128"/>
            <a:ext cx="1800000" cy="1800000"/>
          </a:xfrm>
          <a:prstGeom prst="donut">
            <a:avLst>
              <a:gd name="adj" fmla="val 5368"/>
            </a:avLst>
          </a:prstGeom>
          <a:solidFill>
            <a:srgbClr val="B2D2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sp>
        <p:nvSpPr>
          <p:cNvPr id="35" name="Elipse 34"/>
          <p:cNvSpPr>
            <a:spLocks/>
          </p:cNvSpPr>
          <p:nvPr/>
        </p:nvSpPr>
        <p:spPr>
          <a:xfrm>
            <a:off x="6098985" y="5065565"/>
            <a:ext cx="1620000" cy="1620000"/>
          </a:xfrm>
          <a:prstGeom prst="ellipse">
            <a:avLst/>
          </a:prstGeom>
          <a:solidFill>
            <a:srgbClr val="006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5396167" y="5397821"/>
            <a:ext cx="3039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prstClr val="white"/>
                </a:solidFill>
                <a:latin typeface="Corbel" panose="020B0503020204020204" pitchFamily="34" charset="0"/>
              </a:rPr>
              <a:t>97%</a:t>
            </a:r>
          </a:p>
          <a:p>
            <a:pPr algn="ctr"/>
            <a:r>
              <a:rPr lang="es-ES" sz="2400" b="1" dirty="0">
                <a:solidFill>
                  <a:prstClr val="white"/>
                </a:solidFill>
                <a:latin typeface="Corbel" panose="020B0503020204020204" pitchFamily="34" charset="0"/>
              </a:rPr>
              <a:t>Approved</a:t>
            </a: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34B1B88F-BA74-4A75-99AC-16AD1A744E31}"/>
              </a:ext>
            </a:extLst>
          </p:cNvPr>
          <p:cNvGrpSpPr/>
          <p:nvPr/>
        </p:nvGrpSpPr>
        <p:grpSpPr>
          <a:xfrm>
            <a:off x="482336" y="5316640"/>
            <a:ext cx="1381125" cy="612000"/>
            <a:chOff x="4148510" y="1207379"/>
            <a:chExt cx="1381125" cy="612000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B04EF2F0-B547-43D7-93F5-3F0D28FCFC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3073" y="1207379"/>
              <a:ext cx="612000" cy="612000"/>
            </a:xfrm>
            <a:prstGeom prst="ellipse">
              <a:avLst/>
            </a:prstGeom>
            <a:solidFill>
              <a:srgbClr val="006B8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1D65D39D-E271-439D-972E-101CBDD6D2FE}"/>
                </a:ext>
              </a:extLst>
            </p:cNvPr>
            <p:cNvSpPr txBox="1"/>
            <p:nvPr/>
          </p:nvSpPr>
          <p:spPr>
            <a:xfrm>
              <a:off x="4148510" y="1328713"/>
              <a:ext cx="1381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prstClr val="white"/>
                  </a:solidFill>
                  <a:latin typeface="Corbel" panose="020B0503020204020204" pitchFamily="34" charset="0"/>
                </a:rPr>
                <a:t>2%</a:t>
              </a:r>
            </a:p>
          </p:txBody>
        </p:sp>
      </p:grpSp>
      <p:sp>
        <p:nvSpPr>
          <p:cNvPr id="42" name="Rectángulo 41">
            <a:extLst>
              <a:ext uri="{FF2B5EF4-FFF2-40B4-BE49-F238E27FC236}">
                <a16:creationId xmlns:a16="http://schemas.microsoft.com/office/drawing/2014/main" id="{8C92A35F-D4C8-4D9B-AD20-4BBDFBC778D0}"/>
              </a:ext>
            </a:extLst>
          </p:cNvPr>
          <p:cNvSpPr/>
          <p:nvPr/>
        </p:nvSpPr>
        <p:spPr>
          <a:xfrm>
            <a:off x="8669919" y="4373959"/>
            <a:ext cx="3418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6B8D"/>
                </a:solidFill>
                <a:latin typeface="Corbel" panose="020B0503020204020204" pitchFamily="34" charset="0"/>
              </a:rPr>
              <a:t>Clinical research with medical product</a:t>
            </a:r>
            <a:r>
              <a:rPr lang="es-ES" sz="2000" b="1" dirty="0">
                <a:solidFill>
                  <a:srgbClr val="006B8D"/>
                </a:solidFill>
                <a:latin typeface="Corbel" panose="020B0503020204020204" pitchFamily="34" charset="0"/>
              </a:rPr>
              <a:t>s </a:t>
            </a:r>
          </a:p>
          <a:p>
            <a:pPr algn="ctr"/>
            <a:r>
              <a:rPr lang="es-ES" sz="2000" b="1" dirty="0">
                <a:solidFill>
                  <a:srgbClr val="006B8D"/>
                </a:solidFill>
                <a:latin typeface="Corbel" panose="020B0503020204020204" pitchFamily="34" charset="0"/>
              </a:rPr>
              <a:t>4</a:t>
            </a:r>
            <a:endParaRPr lang="es-ES" sz="2400" b="1" dirty="0">
              <a:solidFill>
                <a:srgbClr val="006B8D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7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/>
          <p:cNvSpPr/>
          <p:nvPr/>
        </p:nvSpPr>
        <p:spPr>
          <a:xfrm>
            <a:off x="0" y="974574"/>
            <a:ext cx="6120000" cy="86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Elipse 10"/>
          <p:cNvSpPr>
            <a:spLocks noChangeAspect="1"/>
          </p:cNvSpPr>
          <p:nvPr/>
        </p:nvSpPr>
        <p:spPr>
          <a:xfrm>
            <a:off x="1085439" y="2430749"/>
            <a:ext cx="1080000" cy="1080000"/>
          </a:xfrm>
          <a:prstGeom prst="ellipse">
            <a:avLst/>
          </a:prstGeom>
          <a:solidFill>
            <a:srgbClr val="6DA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34876" y="2709139"/>
            <a:ext cx="138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prstClr val="white"/>
                </a:solidFill>
                <a:latin typeface="Corbel" panose="020B0503020204020204" pitchFamily="34" charset="0"/>
              </a:rPr>
              <a:t>11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73603" y="2011879"/>
            <a:ext cx="1903669" cy="34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6B8D"/>
                </a:solidFill>
                <a:latin typeface="Corbel" panose="020B0503020204020204" pitchFamily="34" charset="0"/>
              </a:rPr>
              <a:t>PORTFOLIO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052092" y="1015022"/>
            <a:ext cx="2343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Innovation</a:t>
            </a:r>
            <a:endParaRPr lang="es-ES" sz="3600" b="1" dirty="0">
              <a:solidFill>
                <a:srgbClr val="006B8D"/>
              </a:solidFill>
              <a:latin typeface="Corbel" panose="020B0503020204020204" pitchFamily="34" charset="0"/>
            </a:endParaRPr>
          </a:p>
        </p:txBody>
      </p:sp>
      <p:sp>
        <p:nvSpPr>
          <p:cNvPr id="22" name="Elipse 21"/>
          <p:cNvSpPr>
            <a:spLocks noChangeAspect="1"/>
          </p:cNvSpPr>
          <p:nvPr/>
        </p:nvSpPr>
        <p:spPr>
          <a:xfrm>
            <a:off x="1085439" y="3860369"/>
            <a:ext cx="1080000" cy="1080000"/>
          </a:xfrm>
          <a:prstGeom prst="ellipse">
            <a:avLst/>
          </a:prstGeom>
          <a:solidFill>
            <a:srgbClr val="6DA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34876" y="4138759"/>
            <a:ext cx="138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prstClr val="white"/>
                </a:solidFill>
                <a:latin typeface="Corbel" panose="020B0503020204020204" pitchFamily="34" charset="0"/>
              </a:rPr>
              <a:t>13</a:t>
            </a:r>
          </a:p>
        </p:txBody>
      </p:sp>
      <p:sp>
        <p:nvSpPr>
          <p:cNvPr id="24" name="Elipse 23"/>
          <p:cNvSpPr>
            <a:spLocks noChangeAspect="1"/>
          </p:cNvSpPr>
          <p:nvPr/>
        </p:nvSpPr>
        <p:spPr>
          <a:xfrm>
            <a:off x="1085439" y="5218759"/>
            <a:ext cx="1080000" cy="1080000"/>
          </a:xfrm>
          <a:prstGeom prst="ellipse">
            <a:avLst/>
          </a:prstGeom>
          <a:solidFill>
            <a:srgbClr val="6DA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34876" y="5497149"/>
            <a:ext cx="138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prstClr val="white"/>
                </a:solidFill>
                <a:latin typeface="Corbel" panose="020B0503020204020204" pitchFamily="34" charset="0"/>
              </a:rPr>
              <a:t>6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3575997" y="2430749"/>
            <a:ext cx="1381125" cy="1080000"/>
            <a:chOff x="3575997" y="2430749"/>
            <a:chExt cx="1381125" cy="1080000"/>
          </a:xfrm>
        </p:grpSpPr>
        <p:sp>
          <p:nvSpPr>
            <p:cNvPr id="26" name="Elipse 25"/>
            <p:cNvSpPr>
              <a:spLocks noChangeAspect="1"/>
            </p:cNvSpPr>
            <p:nvPr/>
          </p:nvSpPr>
          <p:spPr>
            <a:xfrm>
              <a:off x="3726560" y="2430749"/>
              <a:ext cx="1080000" cy="1080000"/>
            </a:xfrm>
            <a:prstGeom prst="ellipse">
              <a:avLst/>
            </a:prstGeom>
            <a:solidFill>
              <a:srgbClr val="6DAA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3575997" y="2709139"/>
              <a:ext cx="1381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>
                  <a:solidFill>
                    <a:prstClr val="white"/>
                  </a:solidFill>
                  <a:latin typeface="Corbel" panose="020B0503020204020204" pitchFamily="34" charset="0"/>
                </a:rPr>
                <a:t>3</a:t>
              </a:r>
            </a:p>
          </p:txBody>
        </p:sp>
      </p:grpSp>
      <p:sp>
        <p:nvSpPr>
          <p:cNvPr id="28" name="Elipse 27"/>
          <p:cNvSpPr>
            <a:spLocks noChangeAspect="1"/>
          </p:cNvSpPr>
          <p:nvPr/>
        </p:nvSpPr>
        <p:spPr>
          <a:xfrm>
            <a:off x="3726560" y="3860369"/>
            <a:ext cx="1080000" cy="1080000"/>
          </a:xfrm>
          <a:prstGeom prst="ellipse">
            <a:avLst/>
          </a:prstGeom>
          <a:solidFill>
            <a:srgbClr val="6DA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575997" y="4138759"/>
            <a:ext cx="138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prstClr val="white"/>
                </a:solidFill>
                <a:latin typeface="Corbel" panose="020B0503020204020204" pitchFamily="34" charset="0"/>
              </a:rPr>
              <a:t>4</a:t>
            </a:r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3726560" y="5218759"/>
            <a:ext cx="1080000" cy="1080000"/>
          </a:xfrm>
          <a:prstGeom prst="ellipse">
            <a:avLst/>
          </a:prstGeom>
          <a:solidFill>
            <a:srgbClr val="6DAA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575997" y="5497149"/>
            <a:ext cx="138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prstClr val="white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3303896" y="2006452"/>
            <a:ext cx="1903669" cy="34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6B8D"/>
                </a:solidFill>
                <a:latin typeface="Corbel" panose="020B0503020204020204" pitchFamily="34" charset="0"/>
              </a:rPr>
              <a:t>NEW IN 2020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1999968" y="2796709"/>
            <a:ext cx="1903669" cy="348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Patents</a:t>
            </a:r>
            <a:endParaRPr lang="es-ES" sz="1600" b="1" dirty="0">
              <a:solidFill>
                <a:srgbClr val="006B8D"/>
              </a:solidFill>
              <a:latin typeface="Corbel" panose="020B0503020204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009939" y="4226329"/>
            <a:ext cx="1903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6B8D"/>
                </a:solidFill>
                <a:latin typeface="Corbel" panose="020B0503020204020204" pitchFamily="34" charset="0"/>
              </a:rPr>
              <a:t>Softwares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2009939" y="5663466"/>
            <a:ext cx="190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Intellectual</a:t>
            </a:r>
            <a:endParaRPr lang="es-ES" sz="1600" b="1" dirty="0">
              <a:solidFill>
                <a:srgbClr val="006B8D"/>
              </a:solidFill>
              <a:latin typeface="Corbel" panose="020B0503020204020204" pitchFamily="34" charset="0"/>
            </a:endParaRPr>
          </a:p>
          <a:p>
            <a:pPr algn="ctr"/>
            <a:r>
              <a:rPr lang="es-ES" sz="16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Property</a:t>
            </a:r>
            <a:r>
              <a:rPr lang="es-ES" sz="1600" b="1" dirty="0">
                <a:solidFill>
                  <a:srgbClr val="006B8D"/>
                </a:solidFill>
                <a:latin typeface="Corbel" panose="020B0503020204020204" pitchFamily="34" charset="0"/>
              </a:rPr>
              <a:t> </a:t>
            </a:r>
            <a:r>
              <a:rPr lang="es-ES" sz="16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registries</a:t>
            </a:r>
            <a:endParaRPr lang="es-ES" sz="1600" b="1" dirty="0">
              <a:solidFill>
                <a:srgbClr val="006B8D"/>
              </a:solidFill>
              <a:latin typeface="Corbel" panose="020B0503020204020204" pitchFamily="34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7960044" y="5435593"/>
            <a:ext cx="1814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prstClr val="white"/>
                </a:solidFill>
                <a:latin typeface="Corbel" panose="020B0503020204020204" pitchFamily="34" charset="0"/>
              </a:rPr>
              <a:t>Training</a:t>
            </a:r>
          </a:p>
        </p:txBody>
      </p:sp>
      <p:sp>
        <p:nvSpPr>
          <p:cNvPr id="40" name="Elipse 39"/>
          <p:cNvSpPr>
            <a:spLocks noChangeAspect="1"/>
          </p:cNvSpPr>
          <p:nvPr/>
        </p:nvSpPr>
        <p:spPr>
          <a:xfrm>
            <a:off x="5688000" y="981103"/>
            <a:ext cx="864000" cy="864000"/>
          </a:xfrm>
          <a:prstGeom prst="ellipse">
            <a:avLst/>
          </a:prstGeom>
          <a:solidFill>
            <a:srgbClr val="006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6072000" y="5103017"/>
            <a:ext cx="6120000" cy="86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8124092" y="5143465"/>
            <a:ext cx="1814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006B8D"/>
                </a:solidFill>
                <a:latin typeface="Corbel" panose="020B0503020204020204" pitchFamily="34" charset="0"/>
              </a:rPr>
              <a:t>Training</a:t>
            </a:r>
          </a:p>
        </p:txBody>
      </p:sp>
      <p:sp>
        <p:nvSpPr>
          <p:cNvPr id="43" name="Elipse 42"/>
          <p:cNvSpPr>
            <a:spLocks noChangeAspect="1"/>
          </p:cNvSpPr>
          <p:nvPr/>
        </p:nvSpPr>
        <p:spPr>
          <a:xfrm>
            <a:off x="5688000" y="5107623"/>
            <a:ext cx="864000" cy="864000"/>
          </a:xfrm>
          <a:prstGeom prst="ellipse">
            <a:avLst/>
          </a:prstGeom>
          <a:solidFill>
            <a:srgbClr val="006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0" y="1"/>
            <a:ext cx="4305300" cy="365124"/>
          </a:xfrm>
          <a:prstGeom prst="rect">
            <a:avLst/>
          </a:prstGeom>
          <a:solidFill>
            <a:srgbClr val="006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01" y="1411909"/>
            <a:ext cx="1080000" cy="1080000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557" y="1372889"/>
            <a:ext cx="1080000" cy="1080000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6868716" y="2452889"/>
            <a:ext cx="2263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6B8D"/>
                </a:solidFill>
                <a:latin typeface="Corbel" panose="020B0503020204020204" pitchFamily="34" charset="0"/>
              </a:rPr>
              <a:t>PhD </a:t>
            </a:r>
            <a:r>
              <a:rPr lang="es-ES" sz="16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Theses</a:t>
            </a:r>
            <a:r>
              <a:rPr lang="es-ES" sz="1600" b="1" dirty="0">
                <a:solidFill>
                  <a:srgbClr val="006B8D"/>
                </a:solidFill>
                <a:latin typeface="Corbel" panose="020B0503020204020204" pitchFamily="34" charset="0"/>
              </a:rPr>
              <a:t> Defended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9526157" y="2459845"/>
            <a:ext cx="2263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6B8D"/>
                </a:solidFill>
                <a:latin typeface="Corbel" panose="020B0503020204020204" pitchFamily="34" charset="0"/>
              </a:rPr>
              <a:t>IISPV </a:t>
            </a:r>
            <a:r>
              <a:rPr lang="es-ES" sz="1600" b="1" dirty="0" err="1">
                <a:solidFill>
                  <a:srgbClr val="006B8D"/>
                </a:solidFill>
                <a:latin typeface="Corbel" panose="020B0503020204020204" pitchFamily="34" charset="0"/>
              </a:rPr>
              <a:t>Seminars</a:t>
            </a:r>
            <a:endParaRPr lang="es-ES" sz="1600" b="1" dirty="0">
              <a:solidFill>
                <a:srgbClr val="006B8D"/>
              </a:solidFill>
              <a:latin typeface="Corbel" panose="020B0503020204020204" pitchFamily="34" charset="0"/>
            </a:endParaRPr>
          </a:p>
        </p:txBody>
      </p:sp>
      <p:sp>
        <p:nvSpPr>
          <p:cNvPr id="6" name="Medio marco 5"/>
          <p:cNvSpPr/>
          <p:nvPr/>
        </p:nvSpPr>
        <p:spPr>
          <a:xfrm rot="13500000">
            <a:off x="7457705" y="2366661"/>
            <a:ext cx="1080000" cy="1080000"/>
          </a:xfrm>
          <a:prstGeom prst="halfFrame">
            <a:avLst>
              <a:gd name="adj1" fmla="val 2699"/>
              <a:gd name="adj2" fmla="val 3133"/>
            </a:avLst>
          </a:prstGeom>
          <a:solidFill>
            <a:srgbClr val="006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7282878" y="3745148"/>
            <a:ext cx="1381125" cy="1080000"/>
            <a:chOff x="3575997" y="2430749"/>
            <a:chExt cx="1381125" cy="1080000"/>
          </a:xfrm>
        </p:grpSpPr>
        <p:sp>
          <p:nvSpPr>
            <p:cNvPr id="47" name="Elipse 46"/>
            <p:cNvSpPr>
              <a:spLocks noChangeAspect="1"/>
            </p:cNvSpPr>
            <p:nvPr/>
          </p:nvSpPr>
          <p:spPr>
            <a:xfrm>
              <a:off x="3726560" y="2430749"/>
              <a:ext cx="1080000" cy="1080000"/>
            </a:xfrm>
            <a:prstGeom prst="ellipse">
              <a:avLst/>
            </a:prstGeom>
            <a:solidFill>
              <a:srgbClr val="6DAA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3575997" y="2709139"/>
              <a:ext cx="1381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>
                  <a:solidFill>
                    <a:prstClr val="white"/>
                  </a:solidFill>
                  <a:latin typeface="Corbel" panose="020B0503020204020204" pitchFamily="34" charset="0"/>
                </a:rPr>
                <a:t>14</a:t>
              </a:r>
            </a:p>
          </p:txBody>
        </p:sp>
      </p:grpSp>
      <p:sp>
        <p:nvSpPr>
          <p:cNvPr id="49" name="Medio marco 48"/>
          <p:cNvSpPr/>
          <p:nvPr/>
        </p:nvSpPr>
        <p:spPr>
          <a:xfrm rot="13500000">
            <a:off x="10109142" y="2330774"/>
            <a:ext cx="1066589" cy="1080000"/>
          </a:xfrm>
          <a:prstGeom prst="halfFrame">
            <a:avLst>
              <a:gd name="adj1" fmla="val 2699"/>
              <a:gd name="adj2" fmla="val 3133"/>
            </a:avLst>
          </a:prstGeom>
          <a:solidFill>
            <a:srgbClr val="006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black"/>
              </a:solidFill>
            </a:endParaRPr>
          </a:p>
        </p:txBody>
      </p:sp>
      <p:grpSp>
        <p:nvGrpSpPr>
          <p:cNvPr id="50" name="Grupo 49"/>
          <p:cNvGrpSpPr/>
          <p:nvPr/>
        </p:nvGrpSpPr>
        <p:grpSpPr>
          <a:xfrm>
            <a:off x="9932351" y="3714002"/>
            <a:ext cx="1381125" cy="1066589"/>
            <a:chOff x="3575997" y="2430749"/>
            <a:chExt cx="1381125" cy="1080000"/>
          </a:xfrm>
        </p:grpSpPr>
        <p:sp>
          <p:nvSpPr>
            <p:cNvPr id="51" name="Elipse 50"/>
            <p:cNvSpPr>
              <a:spLocks noChangeAspect="1"/>
            </p:cNvSpPr>
            <p:nvPr/>
          </p:nvSpPr>
          <p:spPr>
            <a:xfrm>
              <a:off x="3726560" y="2430749"/>
              <a:ext cx="1080000" cy="1080000"/>
            </a:xfrm>
            <a:prstGeom prst="ellipse">
              <a:avLst/>
            </a:prstGeom>
            <a:solidFill>
              <a:srgbClr val="6DAA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3575997" y="2709139"/>
              <a:ext cx="1381125" cy="52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>
                  <a:solidFill>
                    <a:prstClr val="white"/>
                  </a:solidFill>
                  <a:latin typeface="Corbel" panose="020B0503020204020204" pitchFamily="34" charset="0"/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1849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"/>
            <a:ext cx="4305300" cy="365124"/>
          </a:xfrm>
          <a:prstGeom prst="rect">
            <a:avLst/>
          </a:prstGeom>
          <a:solidFill>
            <a:srgbClr val="006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924815" y="197316"/>
            <a:ext cx="401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06B8D"/>
                </a:solidFill>
                <a:latin typeface="Corbel" panose="020B0503020204020204" pitchFamily="34" charset="0"/>
              </a:rPr>
              <a:t>International Networks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24D1225-383E-457E-AC5A-F70FE72A8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5" y="893579"/>
            <a:ext cx="11841872" cy="562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76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228</Words>
  <Application>Microsoft Office PowerPoint</Application>
  <PresentationFormat>Panorámica</PresentationFormat>
  <Paragraphs>136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Segoe UI</vt:lpstr>
      <vt:lpstr>Verdana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International Projects 2020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MariaJose Guilera Morilla</dc:creator>
  <cp:lastModifiedBy>Elisabet Galve Aixa</cp:lastModifiedBy>
  <cp:revision>65</cp:revision>
  <cp:lastPrinted>2021-09-28T11:04:00Z</cp:lastPrinted>
  <dcterms:created xsi:type="dcterms:W3CDTF">2021-03-02T10:45:16Z</dcterms:created>
  <dcterms:modified xsi:type="dcterms:W3CDTF">2021-09-28T11:10:44Z</dcterms:modified>
</cp:coreProperties>
</file>